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9" r:id="rId3"/>
    <p:sldId id="262" r:id="rId4"/>
    <p:sldId id="264" r:id="rId5"/>
    <p:sldId id="263" r:id="rId6"/>
    <p:sldId id="267" r:id="rId7"/>
    <p:sldId id="268" r:id="rId8"/>
    <p:sldId id="285" r:id="rId9"/>
    <p:sldId id="272" r:id="rId10"/>
    <p:sldId id="278" r:id="rId11"/>
    <p:sldId id="286" r:id="rId12"/>
    <p:sldId id="276" r:id="rId13"/>
    <p:sldId id="280" r:id="rId14"/>
    <p:sldId id="292" r:id="rId15"/>
    <p:sldId id="277" r:id="rId16"/>
    <p:sldId id="281" r:id="rId17"/>
    <p:sldId id="293" r:id="rId18"/>
    <p:sldId id="283" r:id="rId19"/>
    <p:sldId id="294" r:id="rId20"/>
    <p:sldId id="274" r:id="rId21"/>
    <p:sldId id="289" r:id="rId22"/>
    <p:sldId id="282" r:id="rId23"/>
    <p:sldId id="295" r:id="rId24"/>
    <p:sldId id="287" r:id="rId25"/>
    <p:sldId id="284" r:id="rId2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040C2-620E-4CED-A1B8-B323ECE2D7CE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CD32-BCDD-40C8-985E-51A19DDD458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428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2773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287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6C8A-EB08-914D-E31D-03D60E60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CCA0-0118-CFC5-882D-9E6BC8671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DE44DA-3C59-5C59-9E5D-999827E72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3B8BF4-E93D-70B8-318F-04822456C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3048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39A1-49EA-765B-AD2F-5A0ADDC0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34BFD1C-FEBC-39F3-0B38-4DCE7E824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D9A011-A40C-A925-3AF6-B82103BBE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B4C6F5-CA82-E641-BFC7-259EF62B2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5786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CE16-523B-840F-62A3-33A18F271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F5F244-1180-EFFA-F2EA-5DA1C79B3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83A28D5-768A-484A-4F1A-B1B9C2AC2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3FCB68-C22B-6B6D-2839-3A93C76D4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4168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394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58A4-9EBF-CBDB-A0AD-BC148409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CE92A7-BD77-9F1E-9D47-5EC254119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0E9BDD-267C-D0AF-CDB8-DCEEB6796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B28C72-F675-68F5-3FB2-AF26E8BD3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567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9E20E-FAFC-A164-28F8-B801B255A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BEF425-49A4-1F37-6C87-8CD335C79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F771A-9B61-24C2-B61B-A068B22BA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5F0172-ABA9-5050-9CEA-CCAF8FC45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566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164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811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D10A-50B7-2368-2E8D-B4F472D6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F03004-A727-42D0-9769-84470106A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E3264B-89DD-60E1-E8A7-CF193F2DF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E9BD3E-E292-6055-670C-26A0213C0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293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C1BC-BF87-BA1A-7AA9-41EF51CC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9D8BFD-BBC5-4E5F-79A1-26FB65AAB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C27025-9E5B-E924-D059-B8CDA501C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BFD8F-C787-9300-D2E3-F829D362B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03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6FF9F-B61F-2250-24CB-95371FF7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02CEA5-A3E1-4CBB-21C7-6D7138F9D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8687651-5ABE-DDC5-29E3-74DA78DD9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33B44A-5F43-335B-ED38-43A271B47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5560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9A76B-2E77-A7B0-E441-18E661DA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1561C9-6CC7-994A-3D10-D79AAD3C6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FEF80FC-FAE6-8D2E-6AFC-CDDCE12BC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4A7FD5-2499-1BB5-B044-4BE387C3C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FCD32-BCDD-40C8-985E-51A19DDD458F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335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8E8B9-758A-1B49-AD90-7C2DEA192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2E5DB-4920-3C1D-9A03-30720CBE9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7E8535-F4B2-5FD2-A0A1-66A6D92C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5CBA78-D1B9-5D22-7434-C098C90B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95DAE3-E9AF-1C16-9D3A-CE801A1C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19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10782-4100-8019-2538-BF4712D1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F7741B-119A-31DF-EE77-61BF534D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F2FD-63C5-F5F2-706C-63938BA61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331FD1-08A2-41D2-3DDE-E909CD02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A76825-4E25-421E-206A-1F09D6EB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6CDFEF-B56C-58E0-74A2-2FC56583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509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4F2F7-FE36-B1FE-C3D4-C4DD5DDC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281677-0162-20B7-1C16-55548E4E8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303D60-44E7-FCEF-5934-D31038DF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5C7442-FF46-20AA-5AD7-58D729F78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C818BD-82B9-C43E-1FC8-CF746358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077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CD2689-83E8-3D2C-3520-2838F6331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BA0943-D148-10C6-4BFA-C65E449B4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4927CD-7BE3-4A26-28C4-81B39802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E1D8AE-B4EE-CE09-5939-8D1DAAF5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EA32B-9D5B-EA6A-C4A3-76992115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490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BDA6E-A6C1-C7D8-279A-B768A819B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BAF8A0-8273-448D-4F0C-129C1397D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A2B9CB-9B99-700B-9F02-D6847E2A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EE44C9-B890-41B3-B9CE-BF621D23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E8E3C5-FD4D-278B-47E3-2B08C439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3192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79EE6-C39A-1008-BEBF-B8B56D73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E34F3D-6428-709E-4750-BD0B45689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75703A-7C7D-5CC2-1C91-5CDB7E88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58C985-ED0F-5816-63D7-E1E29BC6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4A998F-DE07-9611-C9BA-8A79C554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8088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0AAD5-4FDF-4695-E674-AA455153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3D7BFE-8AC0-17F6-9866-DFF11766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754DAB-1BFA-F4DB-FB39-C3CAD67B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4C3525-4816-E6F2-C126-EA81623C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361310-D6E3-8425-60DA-411BC13F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126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A5B43-9B83-CA21-BC68-9C15D502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EBD60-15E1-8966-9A11-0367ED51F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C022D9-6BFB-326A-DB49-FB49A9B24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96A4E5-494B-C24E-0986-4BA9FF5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AE07A2-15BE-363B-C50F-8C60E1AA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0A5BC2-0D22-B0CA-F5F5-3097703E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5002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033EE-241D-4D44-7694-730C6AE9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D49978-E04E-F83A-DA43-71BDFA9C4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303E98-0FA4-09FF-22B7-C229948E4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4125EA-A789-781E-0EE9-ABDCA5475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311C4E-5BE6-77FC-8A0E-2451CB1AC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7D5AD4-42C7-716B-FC1E-4D77CB00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DC652C4-375E-B216-E630-9F5416DE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12C9C9-3C0A-8D92-8D94-5A77C849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2244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7374D-5B8A-DC93-17FB-7C2927B66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5668C4-9A81-C960-75A0-71D9F90D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8E44FC-D361-4AC2-85B9-DA9B776E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8A471E-B409-31F2-668D-3C51598C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687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8A7AF5-E2AC-896B-6DDB-5BAC3517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9F5BDD-34CA-C9C7-14D7-B6B46D01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CC152C-EFD2-4EE9-1DDB-868537C1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895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8100B-8E7A-067A-A45B-ECFA2A9E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8CA389-4E87-89D5-D118-01C79CFAA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200174-2FF2-31C6-9851-79D9D772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8CEE8-FB88-F996-414D-11C497CF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A77DE-D0DE-1CB8-E498-0D028C1B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2160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10A02-7A9E-8AC5-2885-F9AF8BD9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E2B3BF-67B6-34F0-7FBD-80C06AB30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A7149F-FBC3-7D30-A7CD-30B2BE801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83CA01-8D17-0E77-F436-A78C63B9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86D7E1-464F-8822-B37D-2152EF6F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189F6F-7518-07FB-D297-DF691E43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0396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36F6A-2BF4-DC10-D377-A9C8F2EB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3E70838-184A-F19F-598C-79B2CE9D4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5498AB-DC30-C7A1-62BD-25C38A808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A3436A-1584-7959-C102-0AF13C7E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54FCEA-3292-C4FE-2F8C-96073CDB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795132-DAEF-E1AC-46AB-F226AFD6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737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F4A54-E019-E216-9484-01128E39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FA47CD-48CE-45E2-46C7-DA15AAE2C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1328BB-8A3B-559F-B8D8-A305B8A9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2E40ED-363A-8FFF-A48F-91AC8B17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EB4BAB-B0FE-E8A2-E712-C40713A5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0367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75AF31-E526-4E99-D515-1DDC877BB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EA69F5-3896-83C6-8513-197EE056F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2AC6A8-BE1C-406C-2AAC-B998B96F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FA75CA-B7B1-9E56-BCF9-E7AAC4E3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A60C87-D15D-DCDE-3571-D2D75216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627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77FEDF1C-5235-8814-66DC-F54C635BBB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5412" y="313370"/>
            <a:ext cx="7453527" cy="62326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0DEF8A-ECE3-6378-83AA-495DE08DE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25562" y="311165"/>
            <a:ext cx="3911025" cy="62326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E57220-9383-B0A7-EB50-D0C5EE9D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FB02E3-0BB9-B3DC-FE95-53985E22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DBF2DD-30D8-992A-6911-A64C239A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88AE839D-70E7-F8DF-732F-F7A6BBB7B2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708" y="1825625"/>
            <a:ext cx="4415348" cy="430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5" name="Titel 12">
            <a:extLst>
              <a:ext uri="{FF2B5EF4-FFF2-40B4-BE49-F238E27FC236}">
                <a16:creationId xmlns:a16="http://schemas.microsoft.com/office/drawing/2014/main" id="{A5FEEBA9-33B8-28C5-A3AB-F5DE6337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04" y="649319"/>
            <a:ext cx="10429591" cy="9508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939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0DEF8A-ECE3-6378-83AA-495DE08DE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25562" y="311165"/>
            <a:ext cx="3911025" cy="62326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77FEDF1C-5235-8814-66DC-F54C635BBBD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55412" y="313370"/>
            <a:ext cx="7453527" cy="62326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88AE839D-70E7-F8DF-732F-F7A6BBB7B2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708" y="1825625"/>
            <a:ext cx="4415348" cy="430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592EBF4C-F237-8B8C-5504-3363CEB2EB2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970152BE-15D4-139F-7D08-928398F2FF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D874D1BA-267F-50EE-B482-BE9FA5CF0E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  <p:sp>
        <p:nvSpPr>
          <p:cNvPr id="19" name="Titel 17">
            <a:extLst>
              <a:ext uri="{FF2B5EF4-FFF2-40B4-BE49-F238E27FC236}">
                <a16:creationId xmlns:a16="http://schemas.microsoft.com/office/drawing/2014/main" id="{6DDA669E-A7B6-587D-E3DA-7756B52E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04" y="5273944"/>
            <a:ext cx="10429591" cy="9508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001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33F9-5163-9F7D-DFF5-6271E863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AD284D-5F33-57C0-A1F9-29201613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77E432-1B28-9814-E088-8DCCE495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5392C5-C9DC-7878-946B-9F2BAB08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16878-AD7C-A66E-4EFF-32965063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13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9C9BC-8B81-07B6-EC43-61693D57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6BABDA-75E9-2877-FB25-D6AFECD3C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5C5CDA-47B8-CC39-3226-E40EC6C34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330E74-307B-6088-EEAA-4F229B4A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4E3309-6539-DF12-A4A1-9167CA60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F8BD66-9AD6-307F-4F56-A58E674B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179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E6954-8D7E-983B-F968-0ED8C63A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AD6186-F9A5-13A2-C661-943F2CCAA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3E57F5-BA6B-A5A3-C2B6-A8B3ABF8F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55B77C-70F5-6F96-ABB4-D2E9AA007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3EDD47-0F0F-200B-9EC1-FAC1D3C8B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470EF3-F898-63CB-D4D9-4B688B3F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06591BD-0C8A-BA28-17ED-96C0F20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3AA1CF-7756-08E5-FD3E-95AD9ABC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035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E937C-0C96-DB77-A87B-2AD09122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A9AF2D-FA25-E333-5991-920DCF0C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A7F391-1861-317E-381F-8A0817F1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7CE10-5114-776E-7BFB-1AC50F85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930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6D72CF-C4D4-F42D-C52C-C7D89ACA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4EDF79-22C6-0D9E-17D0-8AA26766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340D8C-4C55-2ABC-F93F-4A7D0DE2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194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Grün enthält.&#10;&#10;KI-generierte Inhalte können fehlerhaft sein.">
            <a:extLst>
              <a:ext uri="{FF2B5EF4-FFF2-40B4-BE49-F238E27FC236}">
                <a16:creationId xmlns:a16="http://schemas.microsoft.com/office/drawing/2014/main" id="{1B295449-1944-0E47-D8BC-E1CBA4815A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BF2786B-A7C9-C124-32E3-48DDF8CD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04" y="649319"/>
            <a:ext cx="10429591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197CDB-B05E-486E-FDF6-D666341B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707" y="1825625"/>
            <a:ext cx="107260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BEC104-A358-9AED-794C-2D59C621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D66E33-EC8D-4B37-895E-FD87A3860ADF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20BCD3-DDE6-1B70-1D64-DD85FAD7C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D3FB1F-BAFB-F032-53F6-A55FF1B69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BE5149-4D64-4B3B-B147-5B7D3E3D8C9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74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7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eonik Light" panose="020B04030303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A52F584-71F0-8CEC-A728-9786ED2004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0A4DDF-6487-1E98-D568-85BC1437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1E65C4-E835-71FB-A0AC-28B887B8F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E1645-41FB-8B09-B62B-5F092916D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1D151-F02C-4915-9428-9F7783EC2881}" type="datetimeFigureOut">
              <a:rPr lang="de-AT" smtClean="0"/>
              <a:t>14.03.2025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1A91F-53CA-8578-4339-AA75A9E37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A85CAA-B036-D78E-D810-B5F2C3E96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807A7-9189-4D5D-AA44-B36C555B504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480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Aeonik Light" panose="020B04030303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eonik Light" panose="020B04030303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drea.sajben@steiermark-convention.com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676C-A2ED-F8CD-8513-99B2B1DC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Gras, Kleidung enthält.&#10;&#10;KI-generierte Inhalte können fehlerhaft sein.">
            <a:extLst>
              <a:ext uri="{FF2B5EF4-FFF2-40B4-BE49-F238E27FC236}">
                <a16:creationId xmlns:a16="http://schemas.microsoft.com/office/drawing/2014/main" id="{B1799B07-6E28-FA4B-AB7D-89819BF496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4486982" y="905347"/>
            <a:ext cx="7294061" cy="53574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F1EBD2-FB89-CE59-64C3-A952DA7FE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5527EA-87D2-5ECF-245E-17230CFB0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64" y="0"/>
            <a:ext cx="7122059" cy="1385813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Steiermark Convention</a:t>
            </a:r>
            <a:br>
              <a:rPr lang="en-US" sz="4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600" b="1" dirty="0">
                <a:solidFill>
                  <a:srgbClr val="FFFFFF"/>
                </a:solidFill>
                <a:latin typeface="Aeonik" panose="020B0503030300000000" pitchFamily="34" charset="0"/>
              </a:rPr>
              <a:t>Making meetings a delight</a:t>
            </a:r>
            <a:endParaRPr lang="de-AT" sz="2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6E9BEB-F590-5F86-20D2-076CD2C26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64" y="2872528"/>
            <a:ext cx="5329475" cy="249875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  <a:t>The Official </a:t>
            </a:r>
            <a:b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</a:br>
            <a: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  <a:t>Convention Bureau </a:t>
            </a:r>
            <a:r>
              <a:rPr lang="de-DE" sz="2800" dirty="0" err="1">
                <a:solidFill>
                  <a:schemeClr val="bg1"/>
                </a:solidFill>
                <a:latin typeface="Aeonik Light" panose="020B0403030300000000" pitchFamily="34" charset="0"/>
              </a:rPr>
              <a:t>of</a:t>
            </a:r>
            <a: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de-DE" sz="3600" b="1">
                <a:solidFill>
                  <a:srgbClr val="B0CB00"/>
                </a:solidFill>
                <a:latin typeface="Aeonik" panose="020B0503030300000000" pitchFamily="34" charset="0"/>
              </a:rPr>
              <a:t>Styria</a:t>
            </a:r>
            <a:r>
              <a:rPr lang="de-DE" sz="3600" b="1"/>
              <a:t> </a:t>
            </a:r>
            <a:r>
              <a:rPr lang="de-DE" sz="3600" b="1" dirty="0"/>
              <a:t>–</a:t>
            </a:r>
            <a:endParaRPr lang="de-DE" sz="3600" b="1" dirty="0">
              <a:solidFill>
                <a:srgbClr val="B0CB00"/>
              </a:solidFill>
              <a:latin typeface="Aeonik" panose="020B0503030300000000" pitchFamily="34" charset="0"/>
            </a:endParaRP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  <a:t>„The Green Heart </a:t>
            </a:r>
            <a:r>
              <a:rPr lang="de-DE" sz="2800" dirty="0" err="1">
                <a:solidFill>
                  <a:schemeClr val="bg1"/>
                </a:solidFill>
                <a:latin typeface="Aeonik Light" panose="020B0403030300000000" pitchFamily="34" charset="0"/>
              </a:rPr>
              <a:t>of</a:t>
            </a:r>
            <a:r>
              <a:rPr lang="de-DE" sz="2800" dirty="0">
                <a:solidFill>
                  <a:schemeClr val="bg1"/>
                </a:solidFill>
                <a:latin typeface="Aeonik Light" panose="020B0403030300000000" pitchFamily="34" charset="0"/>
              </a:rPr>
              <a:t> Austria“ </a:t>
            </a:r>
            <a:endParaRPr lang="de-AT" sz="2800" dirty="0">
              <a:solidFill>
                <a:schemeClr val="bg1"/>
              </a:solidFill>
              <a:latin typeface="Aeonik Light" panose="020B0403030300000000" pitchFamily="34" charset="0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92D23E91-A472-4ECA-0532-D848AAE852C1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  <p:pic>
        <p:nvPicPr>
          <p:cNvPr id="18" name="Grafik 17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0D6405C5-40E2-EFD5-33B1-99F4A491DE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362D-F2CC-2EF3-EB1E-38069D5B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46606E5-9FAC-7F6A-A5D5-2EB274D5F6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200" y="959719"/>
            <a:ext cx="7239000" cy="51489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C4389B8-31FB-DE56-852A-403E0DCF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1116393B-D0DC-8813-5988-8F91EE458873}"/>
              </a:ext>
            </a:extLst>
          </p:cNvPr>
          <p:cNvSpPr txBox="1">
            <a:spLocks/>
          </p:cNvSpPr>
          <p:nvPr/>
        </p:nvSpPr>
        <p:spPr>
          <a:xfrm>
            <a:off x="624687" y="1955548"/>
            <a:ext cx="4771178" cy="436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  <a:t>Experience nature &amp; activities </a:t>
            </a:r>
            <a:b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  <a:t>on mountains, alpine meadows </a:t>
            </a:r>
            <a:b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  <a:t>&amp; in forests: 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Round off seminar days in breathtaking natural settings,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promote team building, recharge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your batteries for meetings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Multifaceted in the seasons: From cycling to hiking, from golfing and rafting to cross-country skiing and downhill skiing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Rich landscape from glaciers to wine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C1CE392-6CEC-AF4D-C218-D4614EAF3416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Styria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Nature &amp; exercise</a:t>
            </a:r>
            <a:endParaRPr lang="en-US" sz="2400" b="1" i="0" u="none" strike="noStrike" baseline="0" dirty="0">
              <a:solidFill>
                <a:srgbClr val="FFFFFF"/>
              </a:solidFill>
              <a:latin typeface="Aeonik" panose="020B0503030300000000" pitchFamily="34" charset="0"/>
            </a:endParaRPr>
          </a:p>
        </p:txBody>
      </p:sp>
      <p:pic>
        <p:nvPicPr>
          <p:cNvPr id="8" name="Grafik 7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BF6217E4-9A9E-1403-4298-97AA6B7A34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0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platzhalter 26" descr="Ein Bild, das draußen, Landschaft, Baum, Wasser enthält.&#10;&#10;KI-generierte Inhalte können fehlerhaft sein.">
            <a:extLst>
              <a:ext uri="{FF2B5EF4-FFF2-40B4-BE49-F238E27FC236}">
                <a16:creationId xmlns:a16="http://schemas.microsoft.com/office/drawing/2014/main" id="{10383C3E-CF23-C621-2765-CA4A4B850BF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BFB3CF57-0431-33B0-4389-A061B615604A}"/>
              </a:ext>
            </a:extLst>
          </p:cNvPr>
          <p:cNvSpPr txBox="1">
            <a:spLocks/>
          </p:cNvSpPr>
          <p:nvPr/>
        </p:nvSpPr>
        <p:spPr>
          <a:xfrm>
            <a:off x="881204" y="525779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Aeonik Light" panose="020B0403030300000000" pitchFamily="34" charset="0"/>
              </a:rPr>
              <a:t>Upper Styria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The alpine regions</a:t>
            </a:r>
            <a:endParaRPr lang="de-AT" sz="11500" b="1" dirty="0"/>
          </a:p>
        </p:txBody>
      </p:sp>
      <p:pic>
        <p:nvPicPr>
          <p:cNvPr id="52" name="Bildplatzhalter 51" descr="Ein Bild, das Berg, draußen, Himmel, Hochland enthält.&#10;&#10;KI-generierte Inhalte können fehlerhaft sein.">
            <a:extLst>
              <a:ext uri="{FF2B5EF4-FFF2-40B4-BE49-F238E27FC236}">
                <a16:creationId xmlns:a16="http://schemas.microsoft.com/office/drawing/2014/main" id="{4891A136-9B9D-9D3F-3534-034FE0505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/>
          <a:stretch/>
        </p:blipFill>
        <p:spPr>
          <a:xfrm>
            <a:off x="7925562" y="311165"/>
            <a:ext cx="3911025" cy="6232656"/>
          </a:xfrm>
        </p:spPr>
      </p:pic>
      <p:pic>
        <p:nvPicPr>
          <p:cNvPr id="56" name="Grafik 55" descr="Ein Bild, das Schrift, Grafiken, Herz, Logo enthält.&#10;&#10;KI-generierte Inhalte können fehlerhaft sein.">
            <a:extLst>
              <a:ext uri="{FF2B5EF4-FFF2-40B4-BE49-F238E27FC236}">
                <a16:creationId xmlns:a16="http://schemas.microsoft.com/office/drawing/2014/main" id="{D8193A44-87C8-3BFB-3EDB-D61CC7A928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42" y="1596382"/>
            <a:ext cx="923189" cy="631811"/>
          </a:xfrm>
          <a:prstGeom prst="rect">
            <a:avLst/>
          </a:prstGeom>
        </p:spPr>
      </p:pic>
      <p:pic>
        <p:nvPicPr>
          <p:cNvPr id="58" name="Grafik 57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7CB6081D-241F-8F65-E30C-05153FA951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1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3280F-F532-0718-788F-24F37602D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5CD5316-ECED-CD0B-70F8-DD4FFBB15C4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314B17D-D340-85C0-9436-9A133128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9" y="321733"/>
            <a:ext cx="3797570" cy="2370667"/>
          </a:xfrm>
          <a:prstGeom prst="rect">
            <a:avLst/>
          </a:prstGeom>
        </p:spPr>
      </p:pic>
      <p:pic>
        <p:nvPicPr>
          <p:cNvPr id="24" name="Bildplatzhalter 20">
            <a:extLst>
              <a:ext uri="{FF2B5EF4-FFF2-40B4-BE49-F238E27FC236}">
                <a16:creationId xmlns:a16="http://schemas.microsoft.com/office/drawing/2014/main" id="{2E0FAF4A-D80C-F6A2-B18D-5AFEB14E18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76" y="321732"/>
            <a:ext cx="3792538" cy="237066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8EF85C0-5DDA-ADBE-4369-56E9F5154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8" y="2794000"/>
            <a:ext cx="7683755" cy="37391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1589A8-FDC3-DB29-E965-C3B602D7C7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/>
          <a:stretch/>
        </p:blipFill>
        <p:spPr>
          <a:xfrm>
            <a:off x="303742" y="4527550"/>
            <a:ext cx="3797570" cy="2005613"/>
          </a:xfrm>
          <a:prstGeom prst="rect">
            <a:avLst/>
          </a:prstGeom>
        </p:spPr>
      </p:pic>
      <p:pic>
        <p:nvPicPr>
          <p:cNvPr id="4" name="Grafik 3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8E505E53-1C09-DE84-4B0D-92261AA844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8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35D7-0FC7-BDB9-600F-0495A92F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27FA0DB-98FF-E848-9E39-D64D6B138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200" y="959719"/>
            <a:ext cx="7239000" cy="51489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F8EB433-FA5E-C98D-9CED-E7E6567FD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E3CDF4F-C1E0-8756-1EB2-339E54EF6025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3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Styria</a:t>
            </a:r>
            <a:br>
              <a:rPr lang="en-US" sz="44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600" b="1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  <a:t>Wellness and regeneration</a:t>
            </a:r>
            <a:endParaRPr lang="de-AT" sz="8800" b="1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98FE5AE-7DF9-1828-1BBB-DD258AADE647}"/>
              </a:ext>
            </a:extLst>
          </p:cNvPr>
          <p:cNvSpPr txBox="1">
            <a:spLocks/>
          </p:cNvSpPr>
          <p:nvPr/>
        </p:nvSpPr>
        <p:spPr>
          <a:xfrm>
            <a:off x="624688" y="1739900"/>
            <a:ext cx="4201312" cy="415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Aeonik" panose="020B0503030300000000" pitchFamily="34" charset="0"/>
              </a:rPr>
              <a:t>Styrian thermal springs promise regeneration &amp; wellness for all  senses: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Styrian thermal baths and spas offer a wide range of regeneration </a:t>
            </a:r>
            <a:r>
              <a:rPr lang="en-US" sz="2000" dirty="0" err="1">
                <a:solidFill>
                  <a:srgbClr val="FFFFFF"/>
                </a:solidFill>
              </a:rPr>
              <a:t>programmes</a:t>
            </a:r>
            <a:r>
              <a:rPr lang="en-US" sz="2000" dirty="0">
                <a:solidFill>
                  <a:srgbClr val="FFFFFF"/>
                </a:solidFill>
              </a:rPr>
              <a:t> for conference and congress guests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Well-being: 9 thermal spas and 17 health resorts for relaxation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 The power of Styrian product treatments: From grape seeds to volcanic rock</a:t>
            </a:r>
          </a:p>
        </p:txBody>
      </p:sp>
      <p:pic>
        <p:nvPicPr>
          <p:cNvPr id="7" name="Grafik 6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0E7B9CD7-4146-9877-5D21-1428E65673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4587C8C1-F809-E61B-BBC4-C47CFB8CC3B8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897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9DAE-9BB9-0C87-B8B4-AC871280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1">
            <a:extLst>
              <a:ext uri="{FF2B5EF4-FFF2-40B4-BE49-F238E27FC236}">
                <a16:creationId xmlns:a16="http://schemas.microsoft.com/office/drawing/2014/main" id="{6AA09E34-B26B-5C9B-0935-D06C2FD22C57}"/>
              </a:ext>
            </a:extLst>
          </p:cNvPr>
          <p:cNvSpPr txBox="1">
            <a:spLocks/>
          </p:cNvSpPr>
          <p:nvPr/>
        </p:nvSpPr>
        <p:spPr>
          <a:xfrm>
            <a:off x="881204" y="525779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FFFF"/>
                </a:solidFill>
                <a:latin typeface="Aeonik Light" panose="020B0403030300000000" pitchFamily="34" charset="0"/>
              </a:rPr>
              <a:t>Schladming-Dachstein</a:t>
            </a:r>
            <a:br>
              <a:rPr lang="en-US" sz="400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>
                <a:solidFill>
                  <a:srgbClr val="FFFFFF"/>
                </a:solidFill>
                <a:latin typeface="Aeonik" panose="020B0503030300000000" pitchFamily="34" charset="0"/>
              </a:rPr>
              <a:t>The alpine region</a:t>
            </a:r>
            <a:endParaRPr lang="de-AT" sz="11500" b="1" dirty="0"/>
          </a:p>
        </p:txBody>
      </p:sp>
      <p:pic>
        <p:nvPicPr>
          <p:cNvPr id="7" name="Bildplatzhalter 6" descr="Ein Bild, das Ballon, Heißluftballon, Flugzeug, Transport enthält.&#10;&#10;KI-generierte Inhalte können fehlerhaft sein.">
            <a:extLst>
              <a:ext uri="{FF2B5EF4-FFF2-40B4-BE49-F238E27FC236}">
                <a16:creationId xmlns:a16="http://schemas.microsoft.com/office/drawing/2014/main" id="{616DF4B2-D025-0B6B-68B3-C70F442A030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1F6F2C6-86D2-6566-BA9E-2BFBB3D5F3E6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 Light" panose="020B0403030300000000" pitchFamily="34" charset="0"/>
              </a:rPr>
              <a:t>Eastern Styria</a:t>
            </a:r>
            <a:br>
              <a:rPr lang="en-US" sz="4000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" panose="020B0503030300000000" pitchFamily="34" charset="0"/>
              </a:rPr>
            </a:br>
            <a:r>
              <a:rPr lang="en-US" sz="2200" b="1" dirty="0" err="1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" panose="020B0503030300000000" pitchFamily="34" charset="0"/>
              </a:rPr>
              <a:t>Vulkanland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" panose="020B0503030300000000" pitchFamily="34" charset="0"/>
              </a:rPr>
              <a:t> &amp; thermal springs</a:t>
            </a:r>
            <a:endParaRPr lang="de-AT" sz="11500" b="1" dirty="0">
              <a:effectLst>
                <a:outerShdw blurRad="63500" dist="38100" dir="3000000" algn="tl">
                  <a:srgbClr val="000000">
                    <a:alpha val="37000"/>
                  </a:srgbClr>
                </a:outerShdw>
              </a:effectLst>
            </a:endParaRPr>
          </a:p>
        </p:txBody>
      </p:sp>
      <p:pic>
        <p:nvPicPr>
          <p:cNvPr id="16" name="Bildplatzhalter 15" descr="Ein Bild, das Drink, Himmel, Wein, Weinglas enthält.&#10;&#10;KI-generierte Inhalte können fehlerhaft sein.">
            <a:extLst>
              <a:ext uri="{FF2B5EF4-FFF2-40B4-BE49-F238E27FC236}">
                <a16:creationId xmlns:a16="http://schemas.microsoft.com/office/drawing/2014/main" id="{7AE30338-9E2C-4C59-A79C-B4702CAFC4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Grafik 16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CB50827D-CF42-3E34-3CD3-867A052225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pic>
        <p:nvPicPr>
          <p:cNvPr id="18" name="Grafik 17" descr="Ein Bild, das Schrift, Grafiken, Herz, Logo enthält.&#10;&#10;KI-generierte Inhalte können fehlerhaft sein.">
            <a:extLst>
              <a:ext uri="{FF2B5EF4-FFF2-40B4-BE49-F238E27FC236}">
                <a16:creationId xmlns:a16="http://schemas.microsoft.com/office/drawing/2014/main" id="{9DDA3D3D-7E56-7629-B3D5-F8979D0236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42" y="1596382"/>
            <a:ext cx="923189" cy="6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3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69C62-C139-276E-0BE3-CC78C7BC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46BEF2D-A3EC-DAC7-BE95-72F1CBD7FE9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4006810-5A9F-A8B4-A7F5-27F133289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9" y="321733"/>
            <a:ext cx="3797570" cy="3015192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095663E4-FAA5-037E-2F05-C5C886DFEB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pic>
        <p:nvPicPr>
          <p:cNvPr id="24" name="Bildplatzhalter 20">
            <a:extLst>
              <a:ext uri="{FF2B5EF4-FFF2-40B4-BE49-F238E27FC236}">
                <a16:creationId xmlns:a16="http://schemas.microsoft.com/office/drawing/2014/main" id="{C3205A23-3C9F-907D-FB44-865648C4CE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76" y="321732"/>
            <a:ext cx="3792538" cy="301519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9201427-B000-B148-9750-D74B11D583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76" y="3428998"/>
            <a:ext cx="3793473" cy="310416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0C85BA5-2F19-156C-A2DB-9EE38443F4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056" y="3428997"/>
            <a:ext cx="3793473" cy="3104163"/>
          </a:xfrm>
          <a:prstGeom prst="rect">
            <a:avLst/>
          </a:prstGeom>
        </p:spPr>
      </p:pic>
      <p:pic>
        <p:nvPicPr>
          <p:cNvPr id="3" name="Grafik 2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1E26D516-0B41-96C9-4AB8-5048EBE285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8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A9CA-6E8F-E880-4D49-FEA9D9D9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20">
            <a:extLst>
              <a:ext uri="{FF2B5EF4-FFF2-40B4-BE49-F238E27FC236}">
                <a16:creationId xmlns:a16="http://schemas.microsoft.com/office/drawing/2014/main" id="{CFB85459-1430-1C35-5AA0-F9F1034A14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"/>
          <a:stretch/>
        </p:blipFill>
        <p:spPr>
          <a:xfrm>
            <a:off x="4390932" y="985118"/>
            <a:ext cx="7356568" cy="53409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677938F-879E-1708-C3A8-938D20DD4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4CB0E5E-418B-1C24-C129-938E18584676}"/>
              </a:ext>
            </a:extLst>
          </p:cNvPr>
          <p:cNvSpPr txBox="1">
            <a:spLocks/>
          </p:cNvSpPr>
          <p:nvPr/>
        </p:nvSpPr>
        <p:spPr>
          <a:xfrm>
            <a:off x="905346" y="649319"/>
            <a:ext cx="9119857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7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Styria</a:t>
            </a:r>
            <a:br>
              <a:rPr lang="en-US" sz="6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Rich in tradition &amp; culture</a:t>
            </a:r>
            <a:endParaRPr lang="de-AT" sz="2400" b="1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29472B78-1BF4-2864-5545-4F1409B51409}"/>
              </a:ext>
            </a:extLst>
          </p:cNvPr>
          <p:cNvSpPr txBox="1">
            <a:spLocks/>
          </p:cNvSpPr>
          <p:nvPr/>
        </p:nvSpPr>
        <p:spPr>
          <a:xfrm>
            <a:off x="624688" y="1936000"/>
            <a:ext cx="4696612" cy="4528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200" dirty="0">
                <a:solidFill>
                  <a:srgbClr val="FFFFFF"/>
                </a:solidFill>
                <a:latin typeface="Aeonik" panose="020B0503030300000000" pitchFamily="34" charset="0"/>
              </a:rPr>
              <a:t>Folklore &amp; culture are </a:t>
            </a:r>
            <a:br>
              <a:rPr lang="en-US" sz="22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dirty="0">
                <a:solidFill>
                  <a:srgbClr val="FFFFFF"/>
                </a:solidFill>
                <a:latin typeface="Aeonik" panose="020B0503030300000000" pitchFamily="34" charset="0"/>
              </a:rPr>
              <a:t>celebrated in town &amp; country: 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Cultural enjoyment as an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incentive, company outing or supporting </a:t>
            </a:r>
            <a:r>
              <a:rPr lang="en-US" sz="2000" dirty="0" err="1">
                <a:solidFill>
                  <a:srgbClr val="FFFFFF"/>
                </a:solidFill>
              </a:rPr>
              <a:t>programme</a:t>
            </a: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Tradition and customs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harmonise</a:t>
            </a:r>
            <a:r>
              <a:rPr lang="en-US" sz="2000" dirty="0">
                <a:solidFill>
                  <a:srgbClr val="FFFFFF"/>
                </a:solidFill>
              </a:rPr>
              <a:t> with the modern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and contemporary 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Numerous events such as the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Daffodil Festival and cultural highlights from the Lipizzaner horses to the Benedictine </a:t>
            </a:r>
            <a:r>
              <a:rPr lang="en-US" sz="2000" dirty="0" err="1">
                <a:solidFill>
                  <a:srgbClr val="FFFFFF"/>
                </a:solidFill>
              </a:rPr>
              <a:t>Admont</a:t>
            </a:r>
            <a:r>
              <a:rPr lang="en-US" sz="2000" dirty="0">
                <a:solidFill>
                  <a:srgbClr val="FFFFFF"/>
                </a:solidFill>
              </a:rPr>
              <a:t> Abbey 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UNESCO World Heritage Sites and cultural heritage</a:t>
            </a:r>
          </a:p>
        </p:txBody>
      </p:sp>
      <p:pic>
        <p:nvPicPr>
          <p:cNvPr id="3" name="Grafik 2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EF7A8D25-35BB-952F-BB82-FB27EBB5D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6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C47FE-DBDB-DF54-2CB2-71D0438E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FA666F7-E3D4-8723-276F-24AFCB381B5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6EC9FC7D-7597-98F2-1630-5D00368997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9" y="321733"/>
            <a:ext cx="3797570" cy="3015192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363AC65A-981E-59D3-1B0D-3286CADFCF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pic>
        <p:nvPicPr>
          <p:cNvPr id="24" name="Bildplatzhalter 20">
            <a:extLst>
              <a:ext uri="{FF2B5EF4-FFF2-40B4-BE49-F238E27FC236}">
                <a16:creationId xmlns:a16="http://schemas.microsoft.com/office/drawing/2014/main" id="{F2C1FA24-7D5B-6F8A-537E-A262179F15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500" y="3429000"/>
            <a:ext cx="5469778" cy="31072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14F710D-1903-4ED6-1E62-1CD6F5CF15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8" y="321732"/>
            <a:ext cx="3797570" cy="3015192"/>
          </a:xfrm>
          <a:prstGeom prst="rect">
            <a:avLst/>
          </a:prstGeom>
        </p:spPr>
      </p:pic>
      <p:pic>
        <p:nvPicPr>
          <p:cNvPr id="5" name="Grafik 4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A62FE91D-13A2-C701-C2DD-54EE16C72B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pic>
        <p:nvPicPr>
          <p:cNvPr id="6" name="Bildplatzhalter 20">
            <a:extLst>
              <a:ext uri="{FF2B5EF4-FFF2-40B4-BE49-F238E27FC236}">
                <a16:creationId xmlns:a16="http://schemas.microsoft.com/office/drawing/2014/main" id="{2C1460E4-3A78-5F6C-924E-B1C6CF4835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9" y="3429000"/>
            <a:ext cx="2123291" cy="31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FC886-8F5A-2225-2EA3-923D54A3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Person, Himmel, Gebäude enthält.&#10;&#10;KI-generierte Inhalte können fehlerhaft sein.">
            <a:extLst>
              <a:ext uri="{FF2B5EF4-FFF2-40B4-BE49-F238E27FC236}">
                <a16:creationId xmlns:a16="http://schemas.microsoft.com/office/drawing/2014/main" id="{C59B2825-80BD-FF6C-29EB-73A6CDEDDF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200" y="959719"/>
            <a:ext cx="7239000" cy="51489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AA3728-2CC7-EF78-AFA7-86406FAB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826818B-84DD-BC59-52CE-5CDF77479448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Graz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City of Congress &amp; Design</a:t>
            </a:r>
            <a:endParaRPr lang="de-AT" sz="11500" b="1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88325C17-8E4C-7D5A-458F-5FF03FB3613F}"/>
              </a:ext>
            </a:extLst>
          </p:cNvPr>
          <p:cNvSpPr txBox="1">
            <a:spLocks/>
          </p:cNvSpPr>
          <p:nvPr/>
        </p:nvSpPr>
        <p:spPr>
          <a:xfrm>
            <a:off x="624688" y="1955549"/>
            <a:ext cx="3766243" cy="364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University city (Med Uni, TU, Main University, </a:t>
            </a:r>
            <a:r>
              <a:rPr lang="en-US" sz="2000" dirty="0" err="1">
                <a:solidFill>
                  <a:srgbClr val="FFFFFF"/>
                </a:solidFill>
              </a:rPr>
              <a:t>Joanneum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3 congress houses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(capacities up to 5.000 in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one venue)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2 event locations</a:t>
            </a:r>
          </a:p>
          <a:p>
            <a:pPr marL="342900" indent="-342900"/>
            <a:r>
              <a:rPr lang="en-US" sz="2000" dirty="0">
                <a:solidFill>
                  <a:srgbClr val="FFFFFF"/>
                </a:solidFill>
              </a:rPr>
              <a:t>8 seminar hotels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(capacities up to 250 rooms in one house)</a:t>
            </a:r>
          </a:p>
        </p:txBody>
      </p:sp>
      <p:pic>
        <p:nvPicPr>
          <p:cNvPr id="2" name="Grafik 1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F0BF7E54-58BA-C429-6AF5-BF4BA0EBE8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97F658D7-821F-9C8A-5A1D-7EF77BF86041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67774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D7756-B523-B252-FD4B-28782777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Grün enthält.&#10;&#10;KI-generierte Inhalte können fehlerhaft sein.">
            <a:extLst>
              <a:ext uri="{FF2B5EF4-FFF2-40B4-BE49-F238E27FC236}">
                <a16:creationId xmlns:a16="http://schemas.microsoft.com/office/drawing/2014/main" id="{4E97FD56-4624-32C0-3BB4-0669715EB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Grafik 3" descr="Ein Bild, das Himmel, draußen, Wolke, Haus enthält.&#10;&#10;KI-generierte Inhalte können fehlerhaft sein.">
            <a:extLst>
              <a:ext uri="{FF2B5EF4-FFF2-40B4-BE49-F238E27FC236}">
                <a16:creationId xmlns:a16="http://schemas.microsoft.com/office/drawing/2014/main" id="{AC16CC18-AF76-5B03-7363-BA32418187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12" y="313370"/>
            <a:ext cx="7453527" cy="62326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C57AFF-7ACD-1138-FCBB-1D89D7A28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DFFF1C-FEFC-25A9-17DD-41D636A7866F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Aeonik Light" panose="020B0403030300000000" pitchFamily="34" charset="0"/>
              </a:rPr>
              <a:t>Graz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Capital &amp; City of Design</a:t>
            </a:r>
            <a:endParaRPr lang="de-AT" sz="11500" b="1" dirty="0"/>
          </a:p>
        </p:txBody>
      </p:sp>
      <p:pic>
        <p:nvPicPr>
          <p:cNvPr id="11" name="Grafik 10" descr="Ein Bild, das Himmel, Gebäude, draußen, Stadt enthält.&#10;&#10;KI-generierte Inhalte können fehlerhaft sein.">
            <a:extLst>
              <a:ext uri="{FF2B5EF4-FFF2-40B4-BE49-F238E27FC236}">
                <a16:creationId xmlns:a16="http://schemas.microsoft.com/office/drawing/2014/main" id="{EA125DC2-7E6E-43ED-0C53-039A84C52F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"/>
          <a:stretch/>
        </p:blipFill>
        <p:spPr>
          <a:xfrm>
            <a:off x="7925562" y="314171"/>
            <a:ext cx="3911026" cy="6229651"/>
          </a:xfrm>
          <a:prstGeom prst="rect">
            <a:avLst/>
          </a:prstGeom>
        </p:spPr>
      </p:pic>
      <p:pic>
        <p:nvPicPr>
          <p:cNvPr id="2" name="Grafik 1" descr="Ein Bild, das Schrift, Grafiken, Herz, Logo enthält.&#10;&#10;KI-generierte Inhalte können fehlerhaft sein.">
            <a:extLst>
              <a:ext uri="{FF2B5EF4-FFF2-40B4-BE49-F238E27FC236}">
                <a16:creationId xmlns:a16="http://schemas.microsoft.com/office/drawing/2014/main" id="{5B8C8340-0F68-F50D-DAE6-D8169CF1E4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42" y="1596382"/>
            <a:ext cx="923189" cy="631811"/>
          </a:xfrm>
          <a:prstGeom prst="rect">
            <a:avLst/>
          </a:prstGeom>
        </p:spPr>
      </p:pic>
      <p:pic>
        <p:nvPicPr>
          <p:cNvPr id="3" name="Grafik 2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A3F1FB4A-9E42-97C3-EA8A-27AE87273D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6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676C-A2ED-F8CD-8513-99B2B1DC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um, Grün, Gras, Himmel enthält.&#10;&#10;KI-generierte Inhalte können fehlerhaft sein.">
            <a:extLst>
              <a:ext uri="{FF2B5EF4-FFF2-40B4-BE49-F238E27FC236}">
                <a16:creationId xmlns:a16="http://schemas.microsoft.com/office/drawing/2014/main" id="{8F7E4977-3CED-9C57-7BC1-079827C0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5527EA-87D2-5ECF-245E-17230CFB0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204" y="649319"/>
            <a:ext cx="9144000" cy="950881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Styria</a:t>
            </a:r>
            <a:br>
              <a:rPr lang="en-US" sz="4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000" b="1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  <a:t>The Green Heart of Austria </a:t>
            </a:r>
            <a:endParaRPr lang="de-AT" sz="115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6E9BEB-F590-5F86-20D2-076CD2C26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707" y="2248662"/>
            <a:ext cx="3464459" cy="2567783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A tourist brand for more than 50 years 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Over 60% of the state's surface covered by forest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Sustainable by nature</a:t>
            </a:r>
            <a:endParaRPr lang="de-AT" sz="2800" dirty="0">
              <a:latin typeface="Aeonik Light" panose="020B0403030300000000" pitchFamily="34" charset="0"/>
            </a:endParaRPr>
          </a:p>
        </p:txBody>
      </p:sp>
      <p:pic>
        <p:nvPicPr>
          <p:cNvPr id="4" name="Grafik 3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3F96D53C-0E24-0111-9B86-B202C0489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37C20B2A-EFD2-475F-323E-E6D69B689796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77929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2441-0EF4-F3D1-C5BB-111824BF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26795E5-6055-095C-839D-BDB6755AE62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2422504"/>
            <a:ext cx="3793472" cy="201055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154DEC9-8709-C4B3-CD76-0A7C53B724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"/>
          <a:stretch/>
        </p:blipFill>
        <p:spPr>
          <a:xfrm>
            <a:off x="8090687" y="321732"/>
            <a:ext cx="3743717" cy="3015192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824C9A53-8D06-9D10-3745-DCBCDDE41D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pic>
        <p:nvPicPr>
          <p:cNvPr id="24" name="Bildplatzhalter 20">
            <a:extLst>
              <a:ext uri="{FF2B5EF4-FFF2-40B4-BE49-F238E27FC236}">
                <a16:creationId xmlns:a16="http://schemas.microsoft.com/office/drawing/2014/main" id="{08BFF42E-7BC0-3111-D8D4-34764424FD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731" y="321732"/>
            <a:ext cx="3792538" cy="301519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8958FF9-59BA-174C-E553-42340FE846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8" y="3428999"/>
            <a:ext cx="7683755" cy="3104163"/>
          </a:xfrm>
          <a:prstGeom prst="rect">
            <a:avLst/>
          </a:prstGeom>
        </p:spPr>
      </p:pic>
      <p:pic>
        <p:nvPicPr>
          <p:cNvPr id="2" name="Bildplatzhalter 8">
            <a:extLst>
              <a:ext uri="{FF2B5EF4-FFF2-40B4-BE49-F238E27FC236}">
                <a16:creationId xmlns:a16="http://schemas.microsoft.com/office/drawing/2014/main" id="{FE4FCD98-C859-6030-460D-9AA86E1810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52" y="321734"/>
            <a:ext cx="3794760" cy="2010551"/>
          </a:xfrm>
          <a:prstGeom prst="rect">
            <a:avLst/>
          </a:prstGeom>
        </p:spPr>
      </p:pic>
      <p:pic>
        <p:nvPicPr>
          <p:cNvPr id="3" name="Grafik 2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975EF1EF-9857-D2C6-56A3-E615E57384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64CE-5FB8-3C15-5897-0F7C5457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Gras, draußen, Pflanze enthält.&#10;&#10;KI-generierte Inhalte können fehlerhaft sein.">
            <a:extLst>
              <a:ext uri="{FF2B5EF4-FFF2-40B4-BE49-F238E27FC236}">
                <a16:creationId xmlns:a16="http://schemas.microsoft.com/office/drawing/2014/main" id="{52985E77-9413-EE40-E132-C86ABE9565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31" y="929640"/>
            <a:ext cx="7510272" cy="4998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042092-2962-5D35-9872-D40154B2A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5775A1E-5C4E-675F-CA58-15B9D803F632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Events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Rich in tradition &amp; culture</a:t>
            </a:r>
            <a:endParaRPr lang="de-AT" sz="11500" b="1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04349979-5704-722C-EE78-E9EB2E599004}"/>
              </a:ext>
            </a:extLst>
          </p:cNvPr>
          <p:cNvSpPr txBox="1">
            <a:spLocks/>
          </p:cNvSpPr>
          <p:nvPr/>
        </p:nvSpPr>
        <p:spPr>
          <a:xfrm>
            <a:off x="624688" y="1955549"/>
            <a:ext cx="3766243" cy="364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F1 Austrian Grand Prix &amp;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Moto GP </a:t>
            </a:r>
            <a:r>
              <a:rPr lang="en-US" sz="2000" dirty="0" err="1">
                <a:solidFill>
                  <a:srgbClr val="FFFFFF"/>
                </a:solidFill>
              </a:rPr>
              <a:t>Österreich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Grand Prix on Red Bull Ring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Night Race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FIS Ski World Cup </a:t>
            </a:r>
          </a:p>
          <a:p>
            <a:pPr marL="285750" indent="-285750">
              <a:spcBef>
                <a:spcPts val="1800"/>
              </a:spcBef>
            </a:pPr>
            <a:r>
              <a:rPr lang="en-US" sz="2000" dirty="0">
                <a:solidFill>
                  <a:srgbClr val="FFFFFF"/>
                </a:solidFill>
              </a:rPr>
              <a:t>Dozens of different traditional festivities like </a:t>
            </a:r>
            <a:r>
              <a:rPr lang="en-US" sz="2000" dirty="0" err="1">
                <a:solidFill>
                  <a:srgbClr val="FFFFFF"/>
                </a:solidFill>
              </a:rPr>
              <a:t>Dafodils</a:t>
            </a:r>
            <a:r>
              <a:rPr lang="en-US" sz="2000" dirty="0">
                <a:solidFill>
                  <a:srgbClr val="FFFFFF"/>
                </a:solidFill>
              </a:rPr>
              <a:t>- or </a:t>
            </a:r>
            <a:r>
              <a:rPr lang="en-US" sz="2000" dirty="0" err="1">
                <a:solidFill>
                  <a:srgbClr val="FFFFFF"/>
                </a:solidFill>
              </a:rPr>
              <a:t>Narzissenfest</a:t>
            </a:r>
            <a:r>
              <a:rPr lang="en-US" sz="2000" dirty="0">
                <a:solidFill>
                  <a:srgbClr val="FFFFFF"/>
                </a:solidFill>
              </a:rPr>
              <a:t> in </a:t>
            </a:r>
            <a:r>
              <a:rPr lang="en-US" sz="2000" dirty="0" err="1">
                <a:solidFill>
                  <a:srgbClr val="FFFFFF"/>
                </a:solidFill>
              </a:rPr>
              <a:t>Ausseerland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Weinlese</a:t>
            </a:r>
            <a:r>
              <a:rPr lang="en-US" sz="2000" dirty="0">
                <a:solidFill>
                  <a:srgbClr val="FFFFFF"/>
                </a:solidFill>
              </a:rPr>
              <a:t> in Southern Styria, </a:t>
            </a:r>
            <a:r>
              <a:rPr lang="en-US" sz="2000" dirty="0" err="1">
                <a:solidFill>
                  <a:srgbClr val="FFFFFF"/>
                </a:solidFill>
              </a:rPr>
              <a:t>Aufsteirern</a:t>
            </a:r>
            <a:r>
              <a:rPr lang="en-US" sz="2000" dirty="0">
                <a:solidFill>
                  <a:srgbClr val="FFFFFF"/>
                </a:solidFill>
              </a:rPr>
              <a:t> in Graz</a:t>
            </a:r>
          </a:p>
        </p:txBody>
      </p:sp>
      <p:pic>
        <p:nvPicPr>
          <p:cNvPr id="7" name="Grafik 6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E2130943-36C1-B09F-0AD5-7DA113FDC0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9F59BC06-798F-E11D-BACF-BBB309C24758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83554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CAF0-22AC-DF55-4449-8D82EE8F5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3FB448F-84CB-F1E9-A688-92DFD332494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7635D88-E6F4-2F0A-7303-F431AD4C21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8" y="321732"/>
            <a:ext cx="3797570" cy="3015192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ED345ADA-742F-D7A0-A1B3-540DA3BAC7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4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pic>
        <p:nvPicPr>
          <p:cNvPr id="24" name="Bildplatzhalter 20">
            <a:extLst>
              <a:ext uri="{FF2B5EF4-FFF2-40B4-BE49-F238E27FC236}">
                <a16:creationId xmlns:a16="http://schemas.microsoft.com/office/drawing/2014/main" id="{523D5E94-7744-8D73-B546-9372E122B3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0740" y="3428998"/>
            <a:ext cx="3792538" cy="3107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9670F3E-8088-5F9B-E413-9821263619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862" y="321732"/>
            <a:ext cx="3797570" cy="3015192"/>
          </a:xfrm>
          <a:prstGeom prst="rect">
            <a:avLst/>
          </a:prstGeom>
        </p:spPr>
      </p:pic>
      <p:pic>
        <p:nvPicPr>
          <p:cNvPr id="5" name="Grafik 4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8A2EC3F2-DB5E-3BF7-0FA5-87C96F8A77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A4F134C-9DA2-FDA2-83F8-49124D5A12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"/>
          <a:stretch/>
        </p:blipFill>
        <p:spPr>
          <a:xfrm>
            <a:off x="4194959" y="3428998"/>
            <a:ext cx="3793473" cy="31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92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18B9-720D-4284-0791-D082FF0B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D0862F29-0150-9AB1-AC18-1107044D1A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115" y="311165"/>
            <a:ext cx="4366472" cy="6232656"/>
          </a:xfr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52BFC235-2C34-D8C2-3590-17CD1572058B}"/>
              </a:ext>
            </a:extLst>
          </p:cNvPr>
          <p:cNvSpPr txBox="1">
            <a:spLocks/>
          </p:cNvSpPr>
          <p:nvPr/>
        </p:nvSpPr>
        <p:spPr>
          <a:xfrm>
            <a:off x="624688" y="1701800"/>
            <a:ext cx="6588912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Aeonik" panose="020B0503030300000000" pitchFamily="34" charset="0"/>
              </a:rPr>
              <a:t>Our free of cost service:</a:t>
            </a:r>
          </a:p>
          <a:p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Support</a:t>
            </a: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 in the selection of suitable conference hotels, event locations, </a:t>
            </a:r>
            <a:b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congress </a:t>
            </a:r>
            <a:r>
              <a:rPr lang="en-US" sz="2400" dirty="0" err="1">
                <a:solidFill>
                  <a:srgbClr val="FFFFFF"/>
                </a:solidFill>
                <a:latin typeface="Aeonik Light" panose="020B0403030300000000" pitchFamily="34" charset="0"/>
              </a:rPr>
              <a:t>centres</a:t>
            </a: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 and event agencies</a:t>
            </a:r>
          </a:p>
          <a:p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Establishing </a:t>
            </a:r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contact with the providers</a:t>
            </a:r>
          </a:p>
          <a:p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Recommendation</a:t>
            </a: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 of incentive ideas, business trips and supporting </a:t>
            </a:r>
            <a:r>
              <a:rPr lang="en-US" sz="2400" dirty="0" err="1">
                <a:solidFill>
                  <a:srgbClr val="FFFFFF"/>
                </a:solidFill>
                <a:latin typeface="Aeonik Light" panose="020B0403030300000000" pitchFamily="34" charset="0"/>
              </a:rPr>
              <a:t>programme</a:t>
            </a:r>
            <a:endParaRPr lang="en-US" sz="2400" dirty="0">
              <a:solidFill>
                <a:srgbClr val="FFFFFF"/>
              </a:solidFill>
              <a:latin typeface="Aeonik Light" panose="020B0403030300000000" pitchFamily="34" charset="0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Online venue finder</a:t>
            </a: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, tailored to the </a:t>
            </a:r>
            <a:r>
              <a:rPr lang="en-US" sz="2400" dirty="0" err="1">
                <a:solidFill>
                  <a:srgbClr val="FFFFFF"/>
                </a:solidFill>
                <a:latin typeface="Aeonik Light" panose="020B0403030300000000" pitchFamily="34" charset="0"/>
              </a:rPr>
              <a:t>organiser's</a:t>
            </a:r>
            <a:r>
              <a:rPr lang="en-US" sz="2400" dirty="0">
                <a:solidFill>
                  <a:srgbClr val="FFFFFF"/>
                </a:solidFill>
                <a:latin typeface="Aeonik Light" panose="020B0403030300000000" pitchFamily="34" charset="0"/>
              </a:rPr>
              <a:t> requirements</a:t>
            </a:r>
          </a:p>
          <a:p>
            <a:r>
              <a:rPr lang="en-US" sz="2400" b="1" dirty="0">
                <a:solidFill>
                  <a:srgbClr val="FFFFFF"/>
                </a:solidFill>
                <a:latin typeface="Aeonik" panose="020B0503030300000000" pitchFamily="34" charset="0"/>
              </a:rPr>
              <a:t>Accompaniment</a:t>
            </a:r>
            <a:endParaRPr lang="de-AT" sz="2400" b="1" dirty="0">
              <a:solidFill>
                <a:srgbClr val="FFFFFF"/>
              </a:solidFill>
              <a:latin typeface="Aeonik" panose="020B0503030300000000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1723D58-36A8-77F1-98A8-EB54D613DB64}"/>
              </a:ext>
            </a:extLst>
          </p:cNvPr>
          <p:cNvSpPr txBox="1">
            <a:spLocks/>
          </p:cNvSpPr>
          <p:nvPr/>
        </p:nvSpPr>
        <p:spPr>
          <a:xfrm>
            <a:off x="671464" y="152400"/>
            <a:ext cx="7122059" cy="13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eonik Light" panose="020B0403030300000000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Steiermark Convention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Your MICE-partner since 2003</a:t>
            </a:r>
            <a:endParaRPr lang="de-AT" sz="2200" b="1" dirty="0"/>
          </a:p>
        </p:txBody>
      </p:sp>
      <p:pic>
        <p:nvPicPr>
          <p:cNvPr id="15" name="Grafik 14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B5D9830B-A229-AB44-42F0-4423A54EA7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65" y="1262363"/>
            <a:ext cx="3036889" cy="869229"/>
          </a:xfrm>
          <a:prstGeom prst="rect">
            <a:avLst/>
          </a:prstGeom>
        </p:spPr>
      </p:pic>
      <p:sp>
        <p:nvSpPr>
          <p:cNvPr id="19" name="Untertitel 2">
            <a:extLst>
              <a:ext uri="{FF2B5EF4-FFF2-40B4-BE49-F238E27FC236}">
                <a16:creationId xmlns:a16="http://schemas.microsoft.com/office/drawing/2014/main" id="{72A54C17-DC95-64BF-8242-513A073E1513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282167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63E6-886A-7338-9130-1E4607FA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drauße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0CA527DA-A833-C6BC-EEEC-A3050D0953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62" y="984041"/>
            <a:ext cx="7428875" cy="50290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1FA2510-ABF8-FE21-9CDC-1E2E4EBB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A8C2B6-6E70-CB14-973F-6422BFA23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64" y="0"/>
            <a:ext cx="7122059" cy="1385813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Steiermark Convention</a:t>
            </a:r>
            <a:br>
              <a:rPr lang="en-US" sz="4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Making meetings a delight</a:t>
            </a:r>
            <a:endParaRPr lang="de-AT" sz="22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93D68A-5F2F-95A5-5477-96F79D86C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64" y="4173648"/>
            <a:ext cx="5329475" cy="1839459"/>
          </a:xfrm>
        </p:spPr>
        <p:txBody>
          <a:bodyPr>
            <a:normAutofit/>
          </a:bodyPr>
          <a:lstStyle/>
          <a:p>
            <a:pPr algn="l"/>
            <a:r>
              <a:rPr lang="de-AT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algn="l"/>
            <a:r>
              <a:rPr lang="en-GB" sz="1800" b="1" dirty="0">
                <a:latin typeface="Aeonik" panose="020B0503030300000000" pitchFamily="34" charset="0"/>
              </a:rPr>
              <a:t>T:</a:t>
            </a:r>
            <a:r>
              <a:rPr lang="en-GB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+43 (0) 3112 38585</a:t>
            </a:r>
            <a:endParaRPr lang="de-AT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l"/>
            <a:r>
              <a:rPr lang="en-GB" sz="1800" b="1" dirty="0">
                <a:effectLst/>
                <a:latin typeface="Aeonik" panose="020B0503030300000000" pitchFamily="34" charset="0"/>
                <a:ea typeface="Aptos" panose="020B0004020202020204" pitchFamily="34" charset="0"/>
                <a:cs typeface="Aptos" panose="020B0004020202020204" pitchFamily="34" charset="0"/>
              </a:rPr>
              <a:t>Mail to: </a:t>
            </a:r>
            <a:r>
              <a:rPr lang="en-GB" sz="1800" u="sng" dirty="0">
                <a:ea typeface="Aptos" panose="020B0004020202020204" pitchFamily="34" charset="0"/>
                <a:cs typeface="Aptos" panose="020B0004020202020204" pitchFamily="34" charset="0"/>
              </a:rPr>
              <a:t>info</a:t>
            </a:r>
            <a:r>
              <a:rPr lang="en-GB" sz="1800" u="sng" dirty="0">
                <a:effectLst/>
                <a:ea typeface="Aptos" panose="020B0004020202020204" pitchFamily="34" charset="0"/>
                <a:cs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@steiermark-convention.com</a:t>
            </a:r>
            <a:endParaRPr lang="de-AT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l"/>
            <a:r>
              <a:rPr lang="en-GB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Homepage: </a:t>
            </a:r>
            <a:r>
              <a:rPr lang="de-AT" sz="18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</a:p>
          <a:p>
            <a:pPr algn="l"/>
            <a:r>
              <a:rPr lang="de-AT" sz="1800" dirty="0"/>
              <a:t>Instagram:</a:t>
            </a:r>
            <a:r>
              <a:rPr lang="de-AT" sz="1800" b="1" dirty="0">
                <a:solidFill>
                  <a:srgbClr val="B0CB00"/>
                </a:solidFill>
                <a:latin typeface="Aeonik" panose="020B0503030300000000" pitchFamily="34" charset="0"/>
              </a:rPr>
              <a:t> @steiermarkconvention</a:t>
            </a:r>
            <a:endParaRPr lang="de-AT" sz="2400" dirty="0"/>
          </a:p>
          <a:p>
            <a:pPr algn="l"/>
            <a:endParaRPr lang="de-AT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Grafik 4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7727F8F-39FA-CFF7-62A5-28267B6267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45E5757C-1154-5E95-42AB-2667BC977FAB}"/>
              </a:ext>
            </a:extLst>
          </p:cNvPr>
          <p:cNvSpPr txBox="1">
            <a:spLocks/>
          </p:cNvSpPr>
          <p:nvPr/>
        </p:nvSpPr>
        <p:spPr>
          <a:xfrm>
            <a:off x="519064" y="3140577"/>
            <a:ext cx="3998615" cy="124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eonik Light" panose="020B0403030300000000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de-DE" sz="2200" dirty="0">
                <a:latin typeface="Aeonik" panose="020B0503030300000000" pitchFamily="34" charset="0"/>
              </a:rPr>
              <a:t>See </a:t>
            </a:r>
            <a:r>
              <a:rPr lang="de-DE" sz="2200" dirty="0" err="1">
                <a:latin typeface="Aeonik" panose="020B0503030300000000" pitchFamily="34" charset="0"/>
              </a:rPr>
              <a:t>you</a:t>
            </a:r>
            <a:r>
              <a:rPr lang="de-DE" sz="2200" dirty="0">
                <a:latin typeface="Aeonik" panose="020B0503030300000000" pitchFamily="34" charset="0"/>
              </a:rPr>
              <a:t> </a:t>
            </a:r>
            <a:r>
              <a:rPr lang="de-DE" sz="2200" dirty="0" err="1">
                <a:latin typeface="Aeonik" panose="020B0503030300000000" pitchFamily="34" charset="0"/>
              </a:rPr>
              <a:t>soon</a:t>
            </a:r>
            <a:r>
              <a:rPr lang="de-DE" sz="2200" dirty="0">
                <a:latin typeface="Aeonik" panose="020B0503030300000000" pitchFamily="34" charset="0"/>
              </a:rPr>
              <a:t>, in </a:t>
            </a:r>
            <a:br>
              <a:rPr lang="de-DE" sz="2200" dirty="0">
                <a:latin typeface="Aeonik" panose="020B0503030300000000" pitchFamily="34" charset="0"/>
              </a:rPr>
            </a:br>
            <a:r>
              <a:rPr lang="de-DE" sz="2200" b="1" dirty="0">
                <a:latin typeface="Aeonik" panose="020B0503030300000000" pitchFamily="34" charset="0"/>
              </a:rPr>
              <a:t>The Green Heart </a:t>
            </a:r>
            <a:r>
              <a:rPr lang="de-DE" sz="2200" b="1" dirty="0" err="1">
                <a:latin typeface="Aeonik" panose="020B0503030300000000" pitchFamily="34" charset="0"/>
              </a:rPr>
              <a:t>of</a:t>
            </a:r>
            <a:r>
              <a:rPr lang="de-DE" sz="2200" b="1" dirty="0">
                <a:latin typeface="Aeonik" panose="020B0503030300000000" pitchFamily="34" charset="0"/>
              </a:rPr>
              <a:t> Austria </a:t>
            </a:r>
            <a:endParaRPr lang="de-AT" sz="2200" b="1" dirty="0">
              <a:latin typeface="Aeonik" panose="020B05030303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1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F738C-8632-08B5-7AC8-CE3B5804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3" name="Inhaltsplatzhalter 12" descr="Ein Bild, das gelb, Netz, Spinne, Natur enthält.&#10;&#10;KI-generierte Inhalte können fehlerhaft sein.">
            <a:extLst>
              <a:ext uri="{FF2B5EF4-FFF2-40B4-BE49-F238E27FC236}">
                <a16:creationId xmlns:a16="http://schemas.microsoft.com/office/drawing/2014/main" id="{DE6A0D01-17BD-B8DB-A986-7D8F7707B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EB37ECC-BA5A-57CE-E438-07F4211A15FA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10472596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  <a:latin typeface="Aeonik Light" panose="020B0403030300000000" pitchFamily="34" charset="0"/>
              </a:rPr>
              <a:t>Steiermark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Accessibility</a:t>
            </a:r>
            <a:endParaRPr lang="de-AT" sz="11500" b="1" dirty="0"/>
          </a:p>
        </p:txBody>
      </p:sp>
      <p:pic>
        <p:nvPicPr>
          <p:cNvPr id="5" name="Grafik 4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24754D5-AECD-58EC-E145-30C78BEA1A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9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4004E-8A02-6573-0F5F-7AB602866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Ein Bild, das Karte, Diagramm enthält.&#10;&#10;KI-generierte Inhalte können fehlerhaft sein.">
            <a:extLst>
              <a:ext uri="{FF2B5EF4-FFF2-40B4-BE49-F238E27FC236}">
                <a16:creationId xmlns:a16="http://schemas.microsoft.com/office/drawing/2014/main" id="{D3BCD5D4-94DC-E302-EF08-84AFB560F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5CCB7EC-C42F-6903-5965-E493AFD02C1D}"/>
              </a:ext>
            </a:extLst>
          </p:cNvPr>
          <p:cNvSpPr txBox="1">
            <a:spLocks/>
          </p:cNvSpPr>
          <p:nvPr/>
        </p:nvSpPr>
        <p:spPr>
          <a:xfrm>
            <a:off x="881204" y="649319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Aeonik Light" panose="020B0403030300000000" pitchFamily="34" charset="0"/>
              </a:rPr>
              <a:t>Steiermark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Location &amp; directions</a:t>
            </a:r>
            <a:endParaRPr lang="de-AT" sz="11500" b="1" dirty="0"/>
          </a:p>
        </p:txBody>
      </p:sp>
      <p:pic>
        <p:nvPicPr>
          <p:cNvPr id="7" name="Grafik 6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709D069-2CCA-EF15-FCC3-9592BFE8DF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6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3A5F1-2046-C698-0B39-2DC3C792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Karte, Kunst enthält.&#10;&#10;KI-generierte Inhalte können fehlerhaft sein.">
            <a:extLst>
              <a:ext uri="{FF2B5EF4-FFF2-40B4-BE49-F238E27FC236}">
                <a16:creationId xmlns:a16="http://schemas.microsoft.com/office/drawing/2014/main" id="{98B777BF-232D-86A3-ECAB-7BA072DDB4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4832" y="-1722474"/>
            <a:ext cx="7542337" cy="1030294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8BFC10B2-5487-A866-50F9-25C48DFC6839}"/>
              </a:ext>
            </a:extLst>
          </p:cNvPr>
          <p:cNvSpPr txBox="1">
            <a:spLocks/>
          </p:cNvSpPr>
          <p:nvPr/>
        </p:nvSpPr>
        <p:spPr>
          <a:xfrm>
            <a:off x="881204" y="5257800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Aeonik Light" panose="020B0403030300000000" pitchFamily="34" charset="0"/>
              </a:rPr>
              <a:t>Steiermark</a:t>
            </a:r>
            <a:br>
              <a:rPr lang="en-US" sz="400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Aeonik" panose="020B0503030300000000" pitchFamily="34" charset="0"/>
              </a:rPr>
              <a:t>Regions &amp; meeting locations</a:t>
            </a:r>
            <a:endParaRPr lang="de-AT" sz="11500" b="1" dirty="0"/>
          </a:p>
        </p:txBody>
      </p:sp>
      <p:pic>
        <p:nvPicPr>
          <p:cNvPr id="5" name="Grafik 4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C729B26B-923E-8D17-D680-5AE6D20EE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4421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0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9B558-72F2-F26A-4A41-C51639BF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um, Grün, Gras, Himmel enthält.&#10;&#10;KI-generierte Inhalte können fehlerhaft sein.">
            <a:extLst>
              <a:ext uri="{FF2B5EF4-FFF2-40B4-BE49-F238E27FC236}">
                <a16:creationId xmlns:a16="http://schemas.microsoft.com/office/drawing/2014/main" id="{957957D9-33C0-452B-8093-F0002DC12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1BF43D-F49F-21B9-8EC1-4CEED7DB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204" y="649319"/>
            <a:ext cx="9144000" cy="950881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Styria</a:t>
            </a:r>
            <a:br>
              <a:rPr lang="en-US" sz="4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000" b="1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  <a:t>Worlds of experience</a:t>
            </a:r>
            <a:endParaRPr lang="de-AT" sz="115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6D3B2E-37AA-4483-0749-9F1F8A4F1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707" y="2248662"/>
            <a:ext cx="4849640" cy="3654197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Eating &amp; drinking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Nature &amp; exercise</a:t>
            </a:r>
            <a:endParaRPr lang="en-US" sz="2000" b="0" i="0" u="none" strike="noStrike" baseline="0" dirty="0">
              <a:solidFill>
                <a:srgbClr val="FFFFFF"/>
              </a:solidFill>
              <a:latin typeface="Aeonik Light" panose="020B0403030300000000" pitchFamily="34" charset="0"/>
            </a:endParaRP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Wellness &amp; regeneration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Culture in town and country</a:t>
            </a:r>
            <a:endParaRPr lang="de-AT" sz="2800" dirty="0">
              <a:latin typeface="Aeonik Light" panose="020B0403030300000000" pitchFamily="34" charset="0"/>
            </a:endParaRPr>
          </a:p>
        </p:txBody>
      </p:sp>
      <p:pic>
        <p:nvPicPr>
          <p:cNvPr id="8" name="Grafik 7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D98B3798-6244-45F2-D03B-8EB88322BF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4B1ECB6D-E3E6-3102-810D-81EE39AD47CF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68792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7818-4405-61C9-D62C-C62F42EB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ucht, Apfel, Himmel, Naturkost enthält.&#10;&#10;KI-generierte Inhalte können fehlerhaft sein.">
            <a:extLst>
              <a:ext uri="{FF2B5EF4-FFF2-40B4-BE49-F238E27FC236}">
                <a16:creationId xmlns:a16="http://schemas.microsoft.com/office/drawing/2014/main" id="{64B51695-3292-39BB-7717-C7774E52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19A60F-84F5-7ABC-380A-8A3A2E43A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204" y="649319"/>
            <a:ext cx="9144000" cy="950881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Styria</a:t>
            </a:r>
            <a:br>
              <a:rPr lang="en-US" sz="4000" b="0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</a:br>
            <a:r>
              <a:rPr lang="en-US" sz="2200" b="1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  <a:t>Eating &amp; drinking</a:t>
            </a:r>
            <a:endParaRPr lang="de-AT" sz="115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3B70C2-9412-D4DD-4991-707961D34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8" y="1955549"/>
            <a:ext cx="3766243" cy="3648546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A destination with countless culinary highlights</a:t>
            </a:r>
            <a:endParaRPr lang="en-US" sz="2000" b="0" i="0" u="none" strike="noStrike" baseline="0" dirty="0">
              <a:solidFill>
                <a:srgbClr val="FFFFFF"/>
              </a:solidFill>
              <a:latin typeface="Aeonik Light" panose="020B0403030300000000" pitchFamily="34" charset="0"/>
            </a:endParaRPr>
          </a:p>
          <a:p>
            <a:pPr algn="l">
              <a:spcBef>
                <a:spcPts val="1800"/>
              </a:spcBef>
            </a:pPr>
            <a:r>
              <a:rPr lang="en-US" sz="2000" b="1" i="0" u="none" strike="noStrike" baseline="0" dirty="0">
                <a:solidFill>
                  <a:srgbClr val="FFFFFF"/>
                </a:solidFill>
                <a:latin typeface="Aeonik" panose="020B0503030300000000" pitchFamily="34" charset="0"/>
              </a:rPr>
              <a:t>Signature products: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T</a:t>
            </a: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he original pumpkin seed oil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W</a:t>
            </a: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ine from the famous vineyards</a:t>
            </a:r>
            <a:r>
              <a:rPr lang="en-US" sz="2000" dirty="0">
                <a:solidFill>
                  <a:srgbClr val="FFFFFF"/>
                </a:solidFill>
                <a:latin typeface="Aeonik Light" panose="020B0403030300000000" pitchFamily="34" charset="0"/>
              </a:rPr>
              <a:t> </a:t>
            </a: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of Southern Styria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Apples from south and east Styria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FFFF"/>
                </a:solidFill>
                <a:latin typeface="Aeonik Light" panose="020B0403030300000000" pitchFamily="34" charset="0"/>
              </a:rPr>
              <a:t>Cheese from the traditional dairies of alpine Upper Styria</a:t>
            </a:r>
            <a:endParaRPr lang="en-US" sz="2000" dirty="0">
              <a:solidFill>
                <a:srgbClr val="FFFFFF"/>
              </a:solidFill>
              <a:latin typeface="Aeonik Light" panose="020B0403030300000000" pitchFamily="34" charset="0"/>
            </a:endParaRPr>
          </a:p>
        </p:txBody>
      </p:sp>
      <p:pic>
        <p:nvPicPr>
          <p:cNvPr id="4" name="Grafik 3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4D9B60AB-6990-BFEA-1C70-FB57F46D06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A45E1149-9EB4-A8C3-864E-7AF31E16DBDE}"/>
              </a:ext>
            </a:extLst>
          </p:cNvPr>
          <p:cNvSpPr txBox="1">
            <a:spLocks/>
          </p:cNvSpPr>
          <p:nvPr/>
        </p:nvSpPr>
        <p:spPr>
          <a:xfrm>
            <a:off x="855795" y="6118509"/>
            <a:ext cx="3464459" cy="30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 i="0" u="none" strike="noStrike" baseline="0" dirty="0">
                <a:solidFill>
                  <a:srgbClr val="B0CB00"/>
                </a:solidFill>
                <a:latin typeface="Aeonik" panose="020B0503030300000000" pitchFamily="34" charset="0"/>
              </a:rPr>
              <a:t>steiermark.com/Convention 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96570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Grün enthält.&#10;&#10;KI-generierte Inhalte können fehlerhaft sein.">
            <a:extLst>
              <a:ext uri="{FF2B5EF4-FFF2-40B4-BE49-F238E27FC236}">
                <a16:creationId xmlns:a16="http://schemas.microsoft.com/office/drawing/2014/main" id="{C3A1E7E7-5FA1-6697-3E67-CAA6BCD44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Grafik 21" descr="Ein Bild, das draußen, Baum, Berg, Gras enthält.&#10;&#10;KI-generierte Inhalte können fehlerhaft sein.">
            <a:extLst>
              <a:ext uri="{FF2B5EF4-FFF2-40B4-BE49-F238E27FC236}">
                <a16:creationId xmlns:a16="http://schemas.microsoft.com/office/drawing/2014/main" id="{E720CFB7-A3B8-D737-F700-B4C69354D2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12" y="313370"/>
            <a:ext cx="7453527" cy="6231255"/>
          </a:xfrm>
          <a:prstGeom prst="rect">
            <a:avLst/>
          </a:prstGeom>
        </p:spPr>
      </p:pic>
      <p:pic>
        <p:nvPicPr>
          <p:cNvPr id="9" name="Grafik 8" descr="Ein Bild, das draußen, Gras, Himmel, Pflanze enthält.&#10;&#10;KI-generierte Inhalte können fehlerhaft sein.">
            <a:extLst>
              <a:ext uri="{FF2B5EF4-FFF2-40B4-BE49-F238E27FC236}">
                <a16:creationId xmlns:a16="http://schemas.microsoft.com/office/drawing/2014/main" id="{47EC2D81-9F13-8A32-921B-55E044C2A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562" y="313370"/>
            <a:ext cx="3911026" cy="6231255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26FCEE10-453C-82FF-5B7C-6191633C3243}"/>
              </a:ext>
            </a:extLst>
          </p:cNvPr>
          <p:cNvSpPr txBox="1">
            <a:spLocks/>
          </p:cNvSpPr>
          <p:nvPr/>
        </p:nvSpPr>
        <p:spPr>
          <a:xfrm>
            <a:off x="881204" y="5257800"/>
            <a:ext cx="9144000" cy="95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 Light" panose="020B0403030300000000" pitchFamily="34" charset="0"/>
              </a:rPr>
              <a:t>Southern Styria</a:t>
            </a:r>
            <a:br>
              <a:rPr lang="en-US" sz="4000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" panose="020B0503030300000000" pitchFamily="34" charset="0"/>
              </a:rPr>
            </a:br>
            <a:r>
              <a:rPr lang="en-US" sz="2200" b="1" dirty="0">
                <a:solidFill>
                  <a:srgbClr val="FFFFFF"/>
                </a:solidFill>
                <a:effectLst>
                  <a:outerShdw blurRad="63500" dist="38100" dir="3000000" algn="tl">
                    <a:srgbClr val="000000">
                      <a:alpha val="37000"/>
                    </a:srgbClr>
                  </a:outerShdw>
                </a:effectLst>
                <a:latin typeface="Aeonik" panose="020B0503030300000000" pitchFamily="34" charset="0"/>
              </a:rPr>
              <a:t>The wine region</a:t>
            </a:r>
            <a:endParaRPr lang="de-AT" sz="11500" b="1" dirty="0">
              <a:effectLst>
                <a:outerShdw blurRad="63500" dist="38100" dir="3000000" algn="tl">
                  <a:srgbClr val="000000">
                    <a:alpha val="37000"/>
                  </a:srgbClr>
                </a:outerShdw>
              </a:effectLst>
            </a:endParaRPr>
          </a:p>
        </p:txBody>
      </p:sp>
      <p:pic>
        <p:nvPicPr>
          <p:cNvPr id="7" name="Grafik 6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17E2617D-67C0-E71A-E9E8-C7918749DE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  <p:pic>
        <p:nvPicPr>
          <p:cNvPr id="8" name="Grafik 7" descr="Ein Bild, das Schrift, Grafiken, Herz, Logo enthält.&#10;&#10;KI-generierte Inhalte können fehlerhaft sein.">
            <a:extLst>
              <a:ext uri="{FF2B5EF4-FFF2-40B4-BE49-F238E27FC236}">
                <a16:creationId xmlns:a16="http://schemas.microsoft.com/office/drawing/2014/main" id="{665A285D-5AD5-B562-FC28-7798DB6D1E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42" y="1596382"/>
            <a:ext cx="923189" cy="6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4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8FAAF4-23F0-23B1-A853-D73305AC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platzhalter 6" descr="Ein Bild, das draußen, Himmel, Pflanze, Baum enthält.&#10;&#10;KI-generierte Inhalte können fehlerhaft sein.">
            <a:extLst>
              <a:ext uri="{FF2B5EF4-FFF2-40B4-BE49-F238E27FC236}">
                <a16:creationId xmlns:a16="http://schemas.microsoft.com/office/drawing/2014/main" id="{B6501E01-6273-0E1B-EEE8-43F7A7FBE6E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C8603E8-36A7-F86D-A36E-D5A09A71A3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9" y="321733"/>
            <a:ext cx="3797570" cy="3015192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842FB93B-4D9A-F2EF-EC3B-F0D7163563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platzhalter 20" descr="Ein Bild, das draußen, Himmel, Baum, Tisch enthält.&#10;&#10;KI-generierte Inhalte können fehlerhaft sein.">
            <a:extLst>
              <a:ext uri="{FF2B5EF4-FFF2-40B4-BE49-F238E27FC236}">
                <a16:creationId xmlns:a16="http://schemas.microsoft.com/office/drawing/2014/main" id="{658A2D4D-BEFB-039E-EF80-D65E693FFE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176" y="321732"/>
            <a:ext cx="3792538" cy="3015192"/>
          </a:xfrm>
          <a:prstGeom prst="rect">
            <a:avLst/>
          </a:prstGeom>
        </p:spPr>
      </p:pic>
      <p:pic>
        <p:nvPicPr>
          <p:cNvPr id="28" name="Grafik 27" descr="Ein Bild, das draußen, Wolke, Gras, Himmel enthält.&#10;&#10;KI-generierte Inhalte können fehlerhaft sein.">
            <a:extLst>
              <a:ext uri="{FF2B5EF4-FFF2-40B4-BE49-F238E27FC236}">
                <a16:creationId xmlns:a16="http://schemas.microsoft.com/office/drawing/2014/main" id="{95640FEE-A824-8943-3E6B-578650DE53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58" y="3428999"/>
            <a:ext cx="7683755" cy="3104163"/>
          </a:xfrm>
          <a:prstGeom prst="rect">
            <a:avLst/>
          </a:prstGeom>
        </p:spPr>
      </p:pic>
      <p:pic>
        <p:nvPicPr>
          <p:cNvPr id="30" name="Grafik 29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7762BC4E-A31C-D708-707F-53F9FB47B9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0500" y="5687208"/>
            <a:ext cx="1841500" cy="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73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Breitbild</PresentationFormat>
  <Paragraphs>89</Paragraphs>
  <Slides>24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Aeonik</vt:lpstr>
      <vt:lpstr>Aeonik Light</vt:lpstr>
      <vt:lpstr>Aptos</vt:lpstr>
      <vt:lpstr>Arial</vt:lpstr>
      <vt:lpstr>Calibri</vt:lpstr>
      <vt:lpstr>Office</vt:lpstr>
      <vt:lpstr>Benutzerdefiniertes Design</vt:lpstr>
      <vt:lpstr>Steiermark Convention Making meetings a delight</vt:lpstr>
      <vt:lpstr>Styria The Green Heart of Austria </vt:lpstr>
      <vt:lpstr>PowerPoint-Präsentation</vt:lpstr>
      <vt:lpstr>PowerPoint-Präsentation</vt:lpstr>
      <vt:lpstr>PowerPoint-Präsentation</vt:lpstr>
      <vt:lpstr>Styria Worlds of experience</vt:lpstr>
      <vt:lpstr>Styria Eating &amp; drinking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Steiermark Convention Making meetings a delight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Sauper</dc:creator>
  <cp:lastModifiedBy>Martin Sauper</cp:lastModifiedBy>
  <cp:revision>58</cp:revision>
  <cp:lastPrinted>2025-03-14T11:26:58Z</cp:lastPrinted>
  <dcterms:created xsi:type="dcterms:W3CDTF">2025-03-05T14:33:43Z</dcterms:created>
  <dcterms:modified xsi:type="dcterms:W3CDTF">2025-03-14T14:23:35Z</dcterms:modified>
</cp:coreProperties>
</file>